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6" r:id="rId6"/>
    <p:sldId id="267" r:id="rId7"/>
    <p:sldId id="268" r:id="rId8"/>
    <p:sldId id="269" r:id="rId9"/>
    <p:sldId id="270" r:id="rId10"/>
    <p:sldId id="265" r:id="rId11"/>
    <p:sldId id="271" r:id="rId12"/>
    <p:sldId id="272" r:id="rId13"/>
    <p:sldId id="273" r:id="rId14"/>
    <p:sldId id="264" r:id="rId15"/>
    <p:sldId id="263" r:id="rId16"/>
    <p:sldId id="274" r:id="rId17"/>
    <p:sldId id="276" r:id="rId18"/>
    <p:sldId id="277" r:id="rId19"/>
    <p:sldId id="278" r:id="rId20"/>
    <p:sldId id="279" r:id="rId21"/>
    <p:sldId id="280" r:id="rId22"/>
    <p:sldId id="256" r:id="rId23"/>
    <p:sldId id="257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206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017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649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57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396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31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943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290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874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287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048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70EF7-7E92-4A19-828B-AA141350428A}" type="datetimeFigureOut">
              <a:rPr lang="tr-TR" smtClean="0"/>
              <a:t>29.03.2022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05658-5A10-4CBB-9D1A-16D68398335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20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838200" y="2103120"/>
            <a:ext cx="10515600" cy="2611120"/>
          </a:xfrm>
        </p:spPr>
        <p:txBody>
          <a:bodyPr>
            <a:normAutofit/>
          </a:bodyPr>
          <a:lstStyle/>
          <a:p>
            <a:pPr algn="ctr"/>
            <a:r>
              <a:rPr lang="tr-TR" i="1" dirty="0" smtClean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MATLAB ORTAMINDA DERİN ÖĞRENME UYGULAMALARI</a:t>
            </a:r>
            <a:endParaRPr lang="tr-TR" i="1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7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701040" y="711200"/>
            <a:ext cx="4724400" cy="378565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Bunun sonucunda da ağın çıkışını güçlü olan giriş parametresi şekillendirmektedir.</a:t>
            </a:r>
          </a:p>
          <a:p>
            <a:endParaRPr lang="tr-TR" sz="2400" dirty="0"/>
          </a:p>
          <a:p>
            <a:r>
              <a:rPr lang="tr-TR" sz="2400" dirty="0" smtClean="0"/>
              <a:t>Bu sorunu çözebilmek adına tasarlanan ağın mimarisinin içerisinde ezberleme katmanı kullanılarak ağın zayıf giriş parametrelerinin çıkışa etkisi de artırılabilmektedir.</a:t>
            </a:r>
            <a:endParaRPr lang="tr-TR" sz="24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1" t="31424" r="21818" b="7341"/>
          <a:stretch/>
        </p:blipFill>
        <p:spPr>
          <a:xfrm>
            <a:off x="6553200" y="1808224"/>
            <a:ext cx="4754880" cy="45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3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gradFill>
            <a:gsLst>
              <a:gs pos="78500">
                <a:schemeClr val="accent6">
                  <a:lumMod val="60000"/>
                  <a:lumOff val="40000"/>
                </a:schemeClr>
              </a:gs>
              <a:gs pos="0">
                <a:schemeClr val="accent4">
                  <a:lumMod val="5000"/>
                  <a:lumOff val="95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tr-TR" i="1" dirty="0" smtClean="0">
                <a:latin typeface="Elephant" panose="02020904090505020303" pitchFamily="18" charset="0"/>
              </a:rPr>
              <a:t>Tam Bağlantı Katmanı</a:t>
            </a:r>
            <a:endParaRPr lang="tr-TR" i="1" dirty="0">
              <a:latin typeface="Elephant" panose="02020904090505020303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40000" y="1825625"/>
            <a:ext cx="2794000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Tam bağlantı katmanına gelen veriler tek boyutlu bir vektöre dönüştürülerek sınıflandırma katmanına gönderilmektedir.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3" t="34096" r="25245" b="30698"/>
          <a:stretch/>
        </p:blipFill>
        <p:spPr>
          <a:xfrm>
            <a:off x="5648960" y="1867017"/>
            <a:ext cx="4795520" cy="34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Sınıflandırma Katmanı</a:t>
            </a:r>
            <a:endParaRPr lang="tr-T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753360" y="1825625"/>
            <a:ext cx="662432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3200" dirty="0" smtClean="0">
                <a:latin typeface="Candara Light" panose="020E0502030303020204" pitchFamily="34" charset="0"/>
              </a:rPr>
              <a:t>Son katmandır. Bu katman kendinden önceki tam bağlantı katmanından gelen verileri değerlendirerek ağın çıkış değerini oluşturur. </a:t>
            </a:r>
            <a:endParaRPr lang="tr-TR" sz="3200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8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gradFill>
            <a:gsLst>
              <a:gs pos="78500">
                <a:schemeClr val="accent1">
                  <a:lumMod val="60000"/>
                  <a:lumOff val="40000"/>
                </a:schemeClr>
              </a:gs>
              <a:gs pos="0">
                <a:schemeClr val="accent4">
                  <a:lumMod val="5000"/>
                  <a:lumOff val="95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tr-TR" i="1" dirty="0" smtClean="0">
                <a:latin typeface="Broadway" panose="04040905080B02020502" pitchFamily="82" charset="0"/>
              </a:rPr>
              <a:t>Katmanların Özetleri</a:t>
            </a:r>
            <a:endParaRPr lang="tr-TR" i="1" dirty="0">
              <a:latin typeface="Broadway" panose="04040905080B02020502" pitchFamily="82" charset="0"/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9" t="24264" r="23235" b="10550"/>
          <a:stretch/>
        </p:blipFill>
        <p:spPr>
          <a:xfrm>
            <a:off x="1371599" y="1764506"/>
            <a:ext cx="4388211" cy="4636135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9" t="39951" r="22060" b="19613"/>
          <a:stretch/>
        </p:blipFill>
        <p:spPr>
          <a:xfrm>
            <a:off x="6232249" y="2475944"/>
            <a:ext cx="4773273" cy="2976880"/>
          </a:xfrm>
        </p:spPr>
      </p:pic>
    </p:spTree>
    <p:extLst>
      <p:ext uri="{BB962C8B-B14F-4D97-AF65-F5344CB8AC3E}">
        <p14:creationId xmlns:p14="http://schemas.microsoft.com/office/powerpoint/2010/main" val="5976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909320" y="2366645"/>
            <a:ext cx="10515600" cy="1325563"/>
          </a:xfrm>
        </p:spPr>
        <p:txBody>
          <a:bodyPr/>
          <a:lstStyle/>
          <a:p>
            <a:pPr algn="ctr"/>
            <a:r>
              <a:rPr lang="tr-TR" dirty="0" smtClean="0">
                <a:latin typeface="Broadway" panose="04040905080B02020502" pitchFamily="82" charset="0"/>
              </a:rPr>
              <a:t>DERİN ÖĞRENME MİMARİLERİ</a:t>
            </a:r>
            <a:endParaRPr lang="tr-TR" dirty="0"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0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28040" y="1045845"/>
            <a:ext cx="10515600" cy="1325563"/>
          </a:xfrm>
        </p:spPr>
        <p:txBody>
          <a:bodyPr/>
          <a:lstStyle/>
          <a:p>
            <a:pPr algn="ctr"/>
            <a:r>
              <a:rPr lang="tr-TR" dirty="0" smtClean="0">
                <a:latin typeface="Candara Light" panose="020E0502030303020204" pitchFamily="34" charset="0"/>
              </a:rPr>
              <a:t>Derin Öğrenme Mimarilerinin Alt Yapısı</a:t>
            </a:r>
            <a:endParaRPr lang="tr-TR" dirty="0">
              <a:latin typeface="Candara Light" panose="020E0502030303020204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302000" y="2712719"/>
            <a:ext cx="5567680" cy="3464243"/>
          </a:xfrm>
        </p:spPr>
        <p:txBody>
          <a:bodyPr/>
          <a:lstStyle/>
          <a:p>
            <a:pPr marL="0" indent="0" algn="ctr">
              <a:buNone/>
            </a:pPr>
            <a:r>
              <a:rPr lang="tr-TR" dirty="0" smtClean="0"/>
              <a:t>Derin terimi, ağdaki katmanların sayısını ifade etmektedir. Bu ağda ne kadar çok katman olursa, ağın o kadar derin olduğu söylenebilmektedir. </a:t>
            </a:r>
          </a:p>
          <a:p>
            <a:pPr marL="0" indent="0">
              <a:buNone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08970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i="1" dirty="0" smtClean="0">
                <a:latin typeface="Agency FB" panose="020B0503020202020204" pitchFamily="34" charset="0"/>
              </a:rPr>
              <a:t>SQUEEZE.NET Mimarisi</a:t>
            </a:r>
            <a:endParaRPr lang="tr-TR" i="1" dirty="0">
              <a:latin typeface="Agency FB" panose="020B0503020202020204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447800" y="1846580"/>
            <a:ext cx="427228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dirty="0" smtClean="0"/>
              <a:t>Squeeze.net mimarisinde toplamda 68 tane katman bulunmaktadır. Bunlardan 18 adeti öğrenebilen katmandır. Bu mimarinin en temel özelliği, boyut kapasitesini ve parametre sayısını azaltarak başarılı bir şekilde analiz yapabilmesidir.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497320" y="1846580"/>
            <a:ext cx="410972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dirty="0" smtClean="0"/>
              <a:t>Squeeze.net mimari modeli, </a:t>
            </a:r>
            <a:r>
              <a:rPr lang="tr-TR" dirty="0" err="1" smtClean="0"/>
              <a:t>AlexNet</a:t>
            </a:r>
            <a:r>
              <a:rPr lang="tr-TR" dirty="0" smtClean="0"/>
              <a:t> mimarisinden yaklaşık 50 kat daha az parametre sayısına sahip bir model olmak ile beraber özellikle öğrenme süresi </a:t>
            </a:r>
            <a:r>
              <a:rPr lang="tr-TR" dirty="0" err="1" smtClean="0"/>
              <a:t>AlexNet</a:t>
            </a:r>
            <a:r>
              <a:rPr lang="tr-TR" dirty="0" smtClean="0"/>
              <a:t> mimarisine göre çok daha azdır.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8393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i="1" dirty="0">
                <a:latin typeface="Bahnschrift Condensed" panose="020B0502040204020203" pitchFamily="34" charset="0"/>
              </a:rPr>
              <a:t>MOBILENET V2 Mimarisi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dirty="0">
                <a:latin typeface="Arial Narrow" panose="020B0606020202030204" pitchFamily="34" charset="0"/>
              </a:rPr>
              <a:t>MobileNetV2 görüntüleri sınıflandırmak için yaygın olarak </a:t>
            </a:r>
            <a:r>
              <a:rPr lang="tr-TR" dirty="0" smtClean="0">
                <a:latin typeface="Arial Narrow" panose="020B0606020202030204" pitchFamily="34" charset="0"/>
              </a:rPr>
              <a:t>kullanılan CNN </a:t>
            </a:r>
            <a:r>
              <a:rPr lang="tr-TR" dirty="0">
                <a:latin typeface="Arial Narrow" panose="020B0606020202030204" pitchFamily="34" charset="0"/>
              </a:rPr>
              <a:t>tabanlı bir </a:t>
            </a:r>
            <a:r>
              <a:rPr lang="tr-TR" dirty="0" smtClean="0">
                <a:latin typeface="Arial Narrow" panose="020B0606020202030204" pitchFamily="34" charset="0"/>
              </a:rPr>
              <a:t>modeldir.</a:t>
            </a:r>
          </a:p>
          <a:p>
            <a:pPr marL="0" indent="0" algn="ctr">
              <a:buNone/>
            </a:pPr>
            <a:endParaRPr lang="tr-TR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tr-TR" dirty="0" err="1" smtClean="0">
                <a:latin typeface="Arial Narrow" panose="020B0606020202030204" pitchFamily="34" charset="0"/>
              </a:rPr>
              <a:t>MobileNet</a:t>
            </a:r>
            <a:r>
              <a:rPr lang="tr-TR" dirty="0" smtClean="0">
                <a:latin typeface="Arial Narrow" panose="020B0606020202030204" pitchFamily="34" charset="0"/>
              </a:rPr>
              <a:t> </a:t>
            </a:r>
            <a:r>
              <a:rPr lang="tr-TR" dirty="0">
                <a:latin typeface="Arial Narrow" panose="020B0606020202030204" pitchFamily="34" charset="0"/>
              </a:rPr>
              <a:t>mimarisinin temel </a:t>
            </a:r>
            <a:r>
              <a:rPr lang="tr-TR" dirty="0" smtClean="0">
                <a:latin typeface="Arial Narrow" panose="020B0606020202030204" pitchFamily="34" charset="0"/>
              </a:rPr>
              <a:t>avantajı, geleneksel </a:t>
            </a:r>
            <a:r>
              <a:rPr lang="tr-TR" dirty="0">
                <a:latin typeface="Arial Narrow" panose="020B0606020202030204" pitchFamily="34" charset="0"/>
              </a:rPr>
              <a:t>CNN modeline göre nispeten daha az </a:t>
            </a:r>
            <a:r>
              <a:rPr lang="tr-TR" dirty="0" smtClean="0">
                <a:latin typeface="Arial Narrow" panose="020B0606020202030204" pitchFamily="34" charset="0"/>
              </a:rPr>
              <a:t>hesaplama yapmasıdır.</a:t>
            </a:r>
          </a:p>
          <a:p>
            <a:pPr marL="0" indent="0" algn="ctr">
              <a:buNone/>
            </a:pPr>
            <a:endParaRPr lang="tr-TR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tr-TR" dirty="0" smtClean="0">
                <a:latin typeface="Arial Narrow" panose="020B0606020202030204" pitchFamily="34" charset="0"/>
              </a:rPr>
              <a:t>Bunun </a:t>
            </a:r>
            <a:r>
              <a:rPr lang="tr-TR" dirty="0">
                <a:latin typeface="Arial Narrow" panose="020B0606020202030204" pitchFamily="34" charset="0"/>
              </a:rPr>
              <a:t>sonucunda da mobil cihazlar ve </a:t>
            </a:r>
            <a:r>
              <a:rPr lang="tr-TR" dirty="0" smtClean="0">
                <a:latin typeface="Arial Narrow" panose="020B0606020202030204" pitchFamily="34" charset="0"/>
              </a:rPr>
              <a:t>daha düşük </a:t>
            </a:r>
            <a:r>
              <a:rPr lang="tr-TR" dirty="0">
                <a:latin typeface="Arial Narrow" panose="020B0606020202030204" pitchFamily="34" charset="0"/>
              </a:rPr>
              <a:t>donanıma sahip bilgisayarlar üzerinde de çalışmaya uygun </a:t>
            </a:r>
            <a:r>
              <a:rPr lang="tr-TR" dirty="0" smtClean="0">
                <a:latin typeface="Arial Narrow" panose="020B0606020202030204" pitchFamily="34" charset="0"/>
              </a:rPr>
              <a:t>bir mimaridir.</a:t>
            </a:r>
          </a:p>
          <a:p>
            <a:pPr marL="0" indent="0" algn="ctr">
              <a:buNone/>
            </a:pPr>
            <a:endParaRPr lang="tr-TR" dirty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tr-TR" dirty="0">
                <a:latin typeface="Arial Narrow" panose="020B0606020202030204" pitchFamily="34" charset="0"/>
              </a:rPr>
              <a:t>3'e ayrılır: </a:t>
            </a:r>
          </a:p>
        </p:txBody>
      </p:sp>
    </p:spTree>
    <p:extLst>
      <p:ext uri="{BB962C8B-B14F-4D97-AF65-F5344CB8AC3E}">
        <p14:creationId xmlns:p14="http://schemas.microsoft.com/office/powerpoint/2010/main" val="25685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pPr algn="ctr"/>
            <a:r>
              <a:rPr lang="tr-TR" i="1" dirty="0" smtClean="0">
                <a:latin typeface="Eras Medium ITC" panose="020B0602030504020804" pitchFamily="34" charset="0"/>
              </a:rPr>
              <a:t>1)Derinlemesine </a:t>
            </a:r>
            <a:r>
              <a:rPr lang="tr-TR" i="1" dirty="0" err="1" smtClean="0">
                <a:latin typeface="Eras Medium ITC" panose="020B0602030504020804" pitchFamily="34" charset="0"/>
              </a:rPr>
              <a:t>Konvolüsyon</a:t>
            </a:r>
            <a:r>
              <a:rPr lang="tr-TR" i="1" dirty="0">
                <a:latin typeface="Eras Medium ITC" panose="020B0602030504020804" pitchFamily="34" charset="0"/>
              </a:rPr>
              <a:t>: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tr-TR" sz="4400" dirty="0" smtClean="0">
              <a:latin typeface="Bahnschrift Condensed" panose="020B0502040204020203" pitchFamily="34" charset="0"/>
            </a:endParaRPr>
          </a:p>
          <a:p>
            <a:pPr marL="0" indent="0" algn="ctr">
              <a:buNone/>
            </a:pPr>
            <a:r>
              <a:rPr lang="tr-TR" sz="4400" dirty="0" smtClean="0">
                <a:latin typeface="Bahnschrift Condensed" panose="020B0502040204020203" pitchFamily="34" charset="0"/>
              </a:rPr>
              <a:t>Birden </a:t>
            </a:r>
            <a:r>
              <a:rPr lang="tr-TR" sz="4400" dirty="0">
                <a:latin typeface="Bahnschrift Condensed" panose="020B0502040204020203" pitchFamily="34" charset="0"/>
              </a:rPr>
              <a:t>fazla kanaldan </a:t>
            </a:r>
            <a:r>
              <a:rPr lang="tr-TR" sz="4400" dirty="0" smtClean="0">
                <a:latin typeface="Bahnschrift Condensed" panose="020B0502040204020203" pitchFamily="34" charset="0"/>
              </a:rPr>
              <a:t>oluşan giriş </a:t>
            </a:r>
            <a:r>
              <a:rPr lang="tr-TR" sz="4400" dirty="0">
                <a:latin typeface="Bahnschrift Condensed" panose="020B0502040204020203" pitchFamily="34" charset="0"/>
              </a:rPr>
              <a:t>görüntüsünde her bir kanala bir derinlik seviyesinde iki boyutlu </a:t>
            </a:r>
            <a:r>
              <a:rPr lang="tr-TR" sz="4400" dirty="0" smtClean="0">
                <a:latin typeface="Bahnschrift Condensed" panose="020B0502040204020203" pitchFamily="34" charset="0"/>
              </a:rPr>
              <a:t>bir filtre </a:t>
            </a:r>
            <a:r>
              <a:rPr lang="tr-TR" sz="4400" dirty="0">
                <a:latin typeface="Bahnschrift Condensed" panose="020B0502040204020203" pitchFamily="34" charset="0"/>
              </a:rPr>
              <a:t>uygulanmaktadır.</a:t>
            </a: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4" t="53197" r="24019" b="21356"/>
          <a:stretch/>
        </p:blipFill>
        <p:spPr>
          <a:xfrm>
            <a:off x="6271341" y="2513727"/>
            <a:ext cx="5435768" cy="2975133"/>
          </a:xfrm>
        </p:spPr>
      </p:pic>
    </p:spTree>
    <p:extLst>
      <p:ext uri="{BB962C8B-B14F-4D97-AF65-F5344CB8AC3E}">
        <p14:creationId xmlns:p14="http://schemas.microsoft.com/office/powerpoint/2010/main" val="35841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i="1" dirty="0" smtClean="0">
                <a:latin typeface="Dubai" panose="020B0503030403030204" pitchFamily="34" charset="-78"/>
                <a:cs typeface="Dubai" panose="020B0503030403030204" pitchFamily="34" charset="-78"/>
              </a:rPr>
              <a:t>2)Derinlemesine Ayrılabilir </a:t>
            </a:r>
            <a:r>
              <a:rPr lang="tr-TR" i="1" dirty="0" err="1">
                <a:latin typeface="Dubai" panose="020B0503030403030204" pitchFamily="34" charset="-78"/>
                <a:cs typeface="Dubai" panose="020B0503030403030204" pitchFamily="34" charset="-78"/>
              </a:rPr>
              <a:t>K</a:t>
            </a:r>
            <a:r>
              <a:rPr lang="tr-TR" i="1" dirty="0" err="1" smtClean="0">
                <a:latin typeface="Dubai" panose="020B0503030403030204" pitchFamily="34" charset="-78"/>
                <a:cs typeface="Dubai" panose="020B0503030403030204" pitchFamily="34" charset="-78"/>
              </a:rPr>
              <a:t>onvolüsyon</a:t>
            </a:r>
            <a:r>
              <a:rPr lang="tr-TR" i="1" dirty="0" smtClean="0">
                <a:latin typeface="Dubai" panose="020B0503030403030204" pitchFamily="34" charset="-78"/>
                <a:cs typeface="Dubai" panose="020B0503030403030204" pitchFamily="34" charset="-78"/>
              </a:rPr>
              <a:t>:</a:t>
            </a:r>
            <a:endParaRPr lang="tr-TR" i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4400" dirty="0"/>
              <a:t>Derinlemesine </a:t>
            </a:r>
            <a:r>
              <a:rPr lang="tr-TR" sz="4400" dirty="0" err="1"/>
              <a:t>konvolüsyon</a:t>
            </a:r>
            <a:r>
              <a:rPr lang="tr-TR" sz="4400" dirty="0"/>
              <a:t> yöntemine ek</a:t>
            </a:r>
          </a:p>
          <a:p>
            <a:pPr marL="0" indent="0" algn="ctr">
              <a:buNone/>
            </a:pPr>
            <a:r>
              <a:rPr lang="tr-TR" sz="4400" dirty="0"/>
              <a:t>olarak kanallar arasında 1x1 boyutunda bir filtre işlemi daha</a:t>
            </a:r>
          </a:p>
          <a:p>
            <a:pPr marL="0" indent="0" algn="ctr">
              <a:buNone/>
            </a:pPr>
            <a:r>
              <a:rPr lang="tr-TR" sz="4400" dirty="0"/>
              <a:t>gerçekleştirilir.</a:t>
            </a:r>
          </a:p>
        </p:txBody>
      </p:sp>
    </p:spTree>
    <p:extLst>
      <p:ext uri="{BB962C8B-B14F-4D97-AF65-F5344CB8AC3E}">
        <p14:creationId xmlns:p14="http://schemas.microsoft.com/office/powerpoint/2010/main" val="115151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9" t="27670" r="22547" b="41463"/>
          <a:stretch/>
        </p:blipFill>
        <p:spPr>
          <a:xfrm>
            <a:off x="1411903" y="1117600"/>
            <a:ext cx="9452701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3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i="1" dirty="0" smtClean="0">
                <a:latin typeface="Imprint MT Shadow" panose="04020605060303030202" pitchFamily="82" charset="0"/>
              </a:rPr>
              <a:t>3)Noktasal </a:t>
            </a:r>
            <a:r>
              <a:rPr lang="tr-TR" i="1" dirty="0" err="1">
                <a:latin typeface="Imprint MT Shadow" panose="04020605060303030202" pitchFamily="82" charset="0"/>
              </a:rPr>
              <a:t>K</a:t>
            </a:r>
            <a:r>
              <a:rPr lang="tr-TR" i="1" dirty="0" err="1" smtClean="0">
                <a:latin typeface="Imprint MT Shadow" panose="04020605060303030202" pitchFamily="82" charset="0"/>
              </a:rPr>
              <a:t>onvolüsyon</a:t>
            </a:r>
            <a:r>
              <a:rPr lang="tr-TR" i="1" dirty="0" smtClean="0">
                <a:latin typeface="Imprint MT Shadow" panose="04020605060303030202" pitchFamily="82" charset="0"/>
              </a:rPr>
              <a:t>:</a:t>
            </a:r>
            <a:endParaRPr lang="tr-TR" i="1" dirty="0">
              <a:latin typeface="Imprint MT Shadow" panose="04020605060303030202" pitchFamily="82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tr-TR" dirty="0">
                <a:latin typeface="Cambria Math" panose="02040503050406030204" pitchFamily="18" charset="0"/>
                <a:ea typeface="Cambria Math" panose="02040503050406030204" pitchFamily="18" charset="0"/>
              </a:rPr>
              <a:t>Üç veya daha fazla boyutlu verileri temsil etmek için genel olarak</a:t>
            </a:r>
          </a:p>
          <a:p>
            <a:pPr marL="0" indent="0" algn="ctr">
              <a:buNone/>
            </a:pPr>
            <a:r>
              <a:rPr lang="tr-TR" dirty="0">
                <a:latin typeface="Cambria Math" panose="02040503050406030204" pitchFamily="18" charset="0"/>
                <a:ea typeface="Cambria Math" panose="02040503050406030204" pitchFamily="18" charset="0"/>
              </a:rPr>
              <a:t>hacimsel gösterim kullanmaktadır. Hacimsel gösterim ise </a:t>
            </a: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büyük </a:t>
            </a:r>
          </a:p>
          <a:p>
            <a:pPr marL="0" indent="0" algn="ctr">
              <a:buNone/>
            </a:pPr>
            <a:r>
              <a:rPr lang="tr-T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miktarda bellek gerektirmektedir</a:t>
            </a:r>
            <a:r>
              <a:rPr lang="tr-TR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i="1" dirty="0">
                <a:latin typeface="Cooper Black" panose="0208090404030B020404" pitchFamily="18" charset="0"/>
              </a:rPr>
              <a:t>RESNET50 Mimarisi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dirty="0">
                <a:latin typeface="Calibri Light" panose="020F0302020204030204" pitchFamily="34" charset="0"/>
                <a:cs typeface="Calibri Light" panose="020F0302020204030204" pitchFamily="34" charset="0"/>
              </a:rPr>
              <a:t>RESNET 50 mimarisinde genel </a:t>
            </a:r>
            <a:r>
              <a:rPr lang="tr-T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olarak toplam </a:t>
            </a:r>
            <a:r>
              <a:rPr lang="tr-TR" dirty="0">
                <a:latin typeface="Calibri Light" panose="020F0302020204030204" pitchFamily="34" charset="0"/>
                <a:cs typeface="Calibri Light" panose="020F0302020204030204" pitchFamily="34" charset="0"/>
              </a:rPr>
              <a:t>177 katman bulunmaktadır</a:t>
            </a:r>
            <a:r>
              <a:rPr lang="tr-T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. Özellikle </a:t>
            </a:r>
            <a:r>
              <a:rPr lang="tr-TR" dirty="0">
                <a:latin typeface="Calibri Light" panose="020F0302020204030204" pitchFamily="34" charset="0"/>
                <a:cs typeface="Calibri Light" panose="020F0302020204030204" pitchFamily="34" charset="0"/>
              </a:rPr>
              <a:t>bu mimari yapıda eğitim aşamasında, </a:t>
            </a:r>
            <a:r>
              <a:rPr lang="tr-T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klasik </a:t>
            </a:r>
            <a:r>
              <a:rPr lang="tr-TR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konvolüsyon</a:t>
            </a:r>
            <a:r>
              <a:rPr lang="tr-T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dirty="0">
                <a:latin typeface="Calibri Light" panose="020F0302020204030204" pitchFamily="34" charset="0"/>
                <a:cs typeface="Calibri Light" panose="020F0302020204030204" pitchFamily="34" charset="0"/>
              </a:rPr>
              <a:t>yöntemlerine göre çok daha yüksek verim </a:t>
            </a:r>
            <a:r>
              <a:rPr lang="tr-T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elde edilmektedir. Mimari </a:t>
            </a:r>
            <a:r>
              <a:rPr lang="tr-TR" dirty="0">
                <a:latin typeface="Calibri Light" panose="020F0302020204030204" pitchFamily="34" charset="0"/>
                <a:cs typeface="Calibri Light" panose="020F0302020204030204" pitchFamily="34" charset="0"/>
              </a:rPr>
              <a:t>içerisinde </a:t>
            </a:r>
            <a:r>
              <a:rPr lang="tr-TR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kullanılan yapılardan </a:t>
            </a:r>
            <a:r>
              <a:rPr lang="tr-TR" dirty="0">
                <a:latin typeface="Calibri Light" panose="020F0302020204030204" pitchFamily="34" charset="0"/>
                <a:cs typeface="Calibri Light" panose="020F0302020204030204" pitchFamily="34" charset="0"/>
              </a:rPr>
              <a:t>biriside </a:t>
            </a:r>
            <a:r>
              <a:rPr lang="tr-T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Residual</a:t>
            </a:r>
            <a:r>
              <a:rPr lang="tr-TR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Building</a:t>
            </a:r>
            <a:r>
              <a:rPr lang="tr-TR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Block</a:t>
            </a:r>
            <a:r>
              <a:rPr lang="tr-TR" dirty="0">
                <a:latin typeface="Calibri Light" panose="020F0302020204030204" pitchFamily="34" charset="0"/>
                <a:cs typeface="Calibri Light" panose="020F0302020204030204" pitchFamily="34" charset="0"/>
              </a:rPr>
              <a:t> (RBB) yapısıdır.</a:t>
            </a:r>
          </a:p>
        </p:txBody>
      </p:sp>
      <p:sp>
        <p:nvSpPr>
          <p:cNvPr id="5" name="İçerik Yer Tutucus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RBB içerisinde </a:t>
            </a:r>
            <a:r>
              <a:rPr lang="tr-T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katmanları atlayan </a:t>
            </a:r>
            <a:r>
              <a:rPr lang="tr-TR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kısayol</a:t>
            </a:r>
            <a:r>
              <a:rPr lang="tr-T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bağlantılarıları</a:t>
            </a:r>
            <a:r>
              <a:rPr lang="tr-T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bulunmaktadır</a:t>
            </a:r>
            <a:r>
              <a:rPr lang="tr-T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tr-TR" sz="3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RBB’ler</a:t>
            </a:r>
            <a:r>
              <a:rPr lang="tr-TR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3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kısayol</a:t>
            </a:r>
            <a:r>
              <a:rPr lang="tr-TR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tr-T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bağlantıları kullanarak </a:t>
            </a:r>
            <a:r>
              <a:rPr lang="tr-TR" sz="3200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konvolüsyonel</a:t>
            </a:r>
            <a:r>
              <a:rPr lang="tr-TR" sz="32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katmanların </a:t>
            </a:r>
            <a:r>
              <a:rPr lang="tr-T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blok olarak atlama fikrini temel almaktadır.</a:t>
            </a:r>
          </a:p>
        </p:txBody>
      </p:sp>
    </p:spTree>
    <p:extLst>
      <p:ext uri="{BB962C8B-B14F-4D97-AF65-F5344CB8AC3E}">
        <p14:creationId xmlns:p14="http://schemas.microsoft.com/office/powerpoint/2010/main" val="96681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838200" y="1690007"/>
            <a:ext cx="10515600" cy="3526972"/>
          </a:xfrm>
        </p:spPr>
        <p:txBody>
          <a:bodyPr/>
          <a:lstStyle/>
          <a:p>
            <a:pPr algn="ctr"/>
            <a:r>
              <a:rPr lang="tr-TR" i="1" dirty="0" smtClean="0">
                <a:latin typeface="Lucida Handwriting" panose="03010101010101010101" pitchFamily="66" charset="0"/>
              </a:rPr>
              <a:t>MATLAB UYGULAMALARI</a:t>
            </a:r>
            <a:endParaRPr lang="tr-TR" i="1" dirty="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5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i="1" dirty="0" smtClean="0">
                <a:latin typeface="Gadugi" panose="020B0502040204020203" pitchFamily="34" charset="0"/>
                <a:ea typeface="Gadugi" panose="020B0502040204020203" pitchFamily="34" charset="0"/>
              </a:rPr>
              <a:t>SQUEEZE.NET</a:t>
            </a:r>
            <a:endParaRPr lang="tr-TR" i="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51095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>
                <a:latin typeface="Dubai Medium" panose="020B0603030403030204" pitchFamily="34" charset="-78"/>
                <a:cs typeface="Dubai Medium" panose="020B0603030403030204" pitchFamily="34" charset="-78"/>
              </a:rPr>
              <a:t>Uygulama geliştirilebilmesi için ilk olarak elimizde derin öğrenme</a:t>
            </a:r>
          </a:p>
          <a:p>
            <a:pPr marL="0" indent="0">
              <a:buNone/>
            </a:pPr>
            <a:r>
              <a:rPr lang="tr-TR" dirty="0" smtClean="0">
                <a:latin typeface="Dubai Medium" panose="020B0603030403030204" pitchFamily="34" charset="-78"/>
                <a:cs typeface="Dubai Medium" panose="020B0603030403030204" pitchFamily="34" charset="-78"/>
              </a:rPr>
              <a:t>mimarilerinin uygulanabileceği bir veri setinin bulunması</a:t>
            </a:r>
          </a:p>
          <a:p>
            <a:pPr marL="0" indent="0">
              <a:buNone/>
            </a:pPr>
            <a:r>
              <a:rPr lang="tr-TR" dirty="0" smtClean="0">
                <a:latin typeface="Dubai Medium" panose="020B0603030403030204" pitchFamily="34" charset="-78"/>
                <a:cs typeface="Dubai Medium" panose="020B0603030403030204" pitchFamily="34" charset="-78"/>
              </a:rPr>
              <a:t>gerekmektedir.</a:t>
            </a:r>
          </a:p>
          <a:p>
            <a:pPr marL="0" indent="0">
              <a:buNone/>
            </a:pPr>
            <a:r>
              <a:rPr lang="tr-TR" dirty="0" smtClean="0">
                <a:latin typeface="Dubai Medium" panose="020B0603030403030204" pitchFamily="34" charset="-78"/>
                <a:cs typeface="Dubai Medium" panose="020B0603030403030204" pitchFamily="34" charset="-78"/>
              </a:rPr>
              <a:t>Bu nedenle </a:t>
            </a:r>
            <a:r>
              <a:rPr lang="tr-TR" dirty="0" err="1" smtClean="0">
                <a:latin typeface="Dubai Medium" panose="020B0603030403030204" pitchFamily="34" charset="-78"/>
                <a:cs typeface="Dubai Medium" panose="020B0603030403030204" pitchFamily="34" charset="-78"/>
              </a:rPr>
              <a:t>MATLAB’in</a:t>
            </a:r>
            <a:r>
              <a:rPr lang="tr-TR" dirty="0" smtClean="0">
                <a:latin typeface="Dubai Medium" panose="020B0603030403030204" pitchFamily="34" charset="-78"/>
                <a:cs typeface="Dubai Medium" panose="020B0603030403030204" pitchFamily="34" charset="-78"/>
              </a:rPr>
              <a:t> kendi içerisinde bulunan</a:t>
            </a:r>
          </a:p>
          <a:p>
            <a:pPr marL="0" indent="0">
              <a:buNone/>
            </a:pPr>
            <a:r>
              <a:rPr lang="tr-TR" dirty="0" smtClean="0">
                <a:latin typeface="Dubai Medium" panose="020B0603030403030204" pitchFamily="34" charset="-78"/>
                <a:cs typeface="Dubai Medium" panose="020B0603030403030204" pitchFamily="34" charset="-78"/>
              </a:rPr>
              <a:t>örnek veri setlerinden birisi tercih edilmiştir.</a:t>
            </a:r>
          </a:p>
          <a:p>
            <a:pPr marL="0" indent="0">
              <a:buNone/>
            </a:pPr>
            <a:r>
              <a:rPr lang="tr-TR" dirty="0" smtClean="0">
                <a:latin typeface="Dubai Medium" panose="020B0603030403030204" pitchFamily="34" charset="-78"/>
                <a:cs typeface="Dubai Medium" panose="020B0603030403030204" pitchFamily="34" charset="-78"/>
              </a:rPr>
              <a:t>Bu amaç doğrultusunda uygulamalarda </a:t>
            </a:r>
            <a:r>
              <a:rPr lang="tr-TR" dirty="0" err="1" smtClean="0">
                <a:latin typeface="Dubai Medium" panose="020B0603030403030204" pitchFamily="34" charset="-78"/>
                <a:cs typeface="Dubai Medium" panose="020B0603030403030204" pitchFamily="34" charset="-78"/>
              </a:rPr>
              <a:t>MerchData</a:t>
            </a:r>
            <a:r>
              <a:rPr lang="tr-TR" dirty="0" smtClean="0">
                <a:latin typeface="Dubai Medium" panose="020B0603030403030204" pitchFamily="34" charset="-78"/>
                <a:cs typeface="Dubai Medium" panose="020B0603030403030204" pitchFamily="34" charset="-78"/>
              </a:rPr>
              <a:t> veri seti</a:t>
            </a:r>
          </a:p>
          <a:p>
            <a:pPr marL="0" indent="0">
              <a:buNone/>
            </a:pPr>
            <a:r>
              <a:rPr lang="tr-TR" dirty="0" smtClean="0">
                <a:latin typeface="Dubai Medium" panose="020B0603030403030204" pitchFamily="34" charset="-78"/>
                <a:cs typeface="Dubai Medium" panose="020B0603030403030204" pitchFamily="34" charset="-78"/>
              </a:rPr>
              <a:t>kullanılacaktır. Bu veri seti içerisinde sınıflandırmaya uygun olarak</a:t>
            </a:r>
          </a:p>
          <a:p>
            <a:pPr marL="0" indent="0">
              <a:buNone/>
            </a:pPr>
            <a:r>
              <a:rPr lang="tr-TR" dirty="0" smtClean="0">
                <a:latin typeface="Dubai Medium" panose="020B0603030403030204" pitchFamily="34" charset="-78"/>
                <a:cs typeface="Dubai Medium" panose="020B0603030403030204" pitchFamily="34" charset="-78"/>
              </a:rPr>
              <a:t>kullanılabilecek görüntüler bulunmaktadır.</a:t>
            </a:r>
          </a:p>
        </p:txBody>
      </p:sp>
    </p:spTree>
    <p:extLst>
      <p:ext uri="{BB962C8B-B14F-4D97-AF65-F5344CB8AC3E}">
        <p14:creationId xmlns:p14="http://schemas.microsoft.com/office/powerpoint/2010/main" val="338731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75983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  <p:txBody>
          <a:bodyPr>
            <a:noAutofit/>
          </a:bodyPr>
          <a:lstStyle/>
          <a:p>
            <a:pPr algn="ctr"/>
            <a:r>
              <a:rPr lang="tr-TR" sz="4400" i="1" dirty="0">
                <a:latin typeface="Bahnschrift Condensed" panose="020B0502040204020203" pitchFamily="34" charset="0"/>
              </a:rPr>
              <a:t>Sınıflandırma işleminde kullanılacak görüntülerin MATLAB ortamında </a:t>
            </a:r>
            <a:r>
              <a:rPr lang="tr-TR" sz="4400" i="1" dirty="0" err="1">
                <a:latin typeface="Bahnschrift Condensed" panose="020B0502040204020203" pitchFamily="34" charset="0"/>
              </a:rPr>
              <a:t>workspace’e</a:t>
            </a:r>
            <a:r>
              <a:rPr lang="tr-TR" sz="4400" i="1" dirty="0">
                <a:latin typeface="Bahnschrift Condensed" panose="020B0502040204020203" pitchFamily="34" charset="0"/>
              </a:rPr>
              <a:t> yüklenmesi için aşağıdaki kod satırı çalıştırılır. </a:t>
            </a:r>
          </a:p>
        </p:txBody>
      </p:sp>
      <p:pic>
        <p:nvPicPr>
          <p:cNvPr id="8" name="İçerik Yer Tutucusu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251" t="43969" r="22156" b="50194"/>
          <a:stretch/>
        </p:blipFill>
        <p:spPr>
          <a:xfrm>
            <a:off x="147320" y="4399013"/>
            <a:ext cx="11897360" cy="109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5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2991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ctr"/>
            <a:r>
              <a:rPr lang="tr-TR" i="1" dirty="0">
                <a:latin typeface="Calisto MT" panose="02040603050505030304" pitchFamily="18" charset="0"/>
              </a:rPr>
              <a:t>Sonrasında klasör isimleri ve etiketleri aşağıda gösterildiği üzere bir değişkene </a:t>
            </a:r>
            <a:r>
              <a:rPr lang="tr-TR" i="1" dirty="0" smtClean="0">
                <a:latin typeface="Calisto MT" panose="02040603050505030304" pitchFamily="18" charset="0"/>
              </a:rPr>
              <a:t>atanır.</a:t>
            </a:r>
            <a:br>
              <a:rPr lang="tr-TR" i="1" dirty="0" smtClean="0">
                <a:latin typeface="Calisto MT" panose="02040603050505030304" pitchFamily="18" charset="0"/>
              </a:rPr>
            </a:br>
            <a:r>
              <a:rPr lang="tr-TR" i="1" dirty="0" smtClean="0">
                <a:latin typeface="Calisto MT" panose="02040603050505030304" pitchFamily="18" charset="0"/>
              </a:rPr>
              <a:t>Bir </a:t>
            </a:r>
            <a:r>
              <a:rPr lang="tr-TR" i="1" dirty="0">
                <a:latin typeface="Calisto MT" panose="02040603050505030304" pitchFamily="18" charset="0"/>
              </a:rPr>
              <a:t>sonraki adımda ise yapay zekâ algoritmaları için çok önemli olan eğitim ve test verilerinin ayırma işlemi </a:t>
            </a:r>
            <a:r>
              <a:rPr lang="tr-TR" i="1" dirty="0" smtClean="0">
                <a:latin typeface="Calisto MT" panose="02040603050505030304" pitchFamily="18" charset="0"/>
              </a:rPr>
              <a:t>gerçekleştirilmiştir.</a:t>
            </a:r>
            <a:endParaRPr lang="tr-TR" i="1" dirty="0">
              <a:latin typeface="Calisto MT" panose="02040603050505030304" pitchFamily="18" charset="0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120" t="45370" r="21894" b="47625"/>
          <a:stretch/>
        </p:blipFill>
        <p:spPr>
          <a:xfrm>
            <a:off x="1505035" y="3962400"/>
            <a:ext cx="9078072" cy="97536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l="42870" t="66500" r="22586" b="25784"/>
          <a:stretch/>
        </p:blipFill>
        <p:spPr>
          <a:xfrm>
            <a:off x="1687915" y="5313680"/>
            <a:ext cx="8895192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9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04795"/>
          </a:xfr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tr-TR" i="1" dirty="0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Aşağıda eğitim setinden alınan 6 adet görüntü ve bu görüntüleri almak için gerekli MATLAB komutları Şekil 20’de gösterilmiştir.</a:t>
            </a:r>
            <a:endParaRPr lang="tr-TR" i="1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10" name="İçerik Yer Tutucusu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696" t="38365" r="22813" b="39453"/>
          <a:stretch/>
        </p:blipFill>
        <p:spPr>
          <a:xfrm>
            <a:off x="2332526" y="3434080"/>
            <a:ext cx="7526948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94471" y="1005842"/>
            <a:ext cx="3174889" cy="4734558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tr-TR" sz="3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Aşağıda gösterilen </a:t>
            </a:r>
            <a:r>
              <a:rPr lang="tr-TR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menüdeki mimarilerden bir tanesi seçilir. Çalışmada tercih edilen mimari ise </a:t>
            </a:r>
            <a:r>
              <a:rPr lang="tr-TR" sz="3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kırmızı </a:t>
            </a:r>
            <a:r>
              <a:rPr lang="tr-TR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kutu içerisinde gösterilen </a:t>
            </a:r>
            <a:r>
              <a:rPr lang="tr-TR" sz="36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SqueezeNet’dir</a:t>
            </a:r>
            <a:r>
              <a:rPr lang="tr-TR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857" t="29026" r="22287" b="27312"/>
          <a:stretch/>
        </p:blipFill>
        <p:spPr>
          <a:xfrm>
            <a:off x="4104640" y="688386"/>
            <a:ext cx="8087360" cy="5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58520" y="1219200"/>
            <a:ext cx="3459480" cy="4257040"/>
          </a:xfr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tr-TR" sz="3200" i="1" dirty="0" smtClean="0"/>
              <a:t>Mimari seçme işlemi gerçekleştirildikten sonra </a:t>
            </a:r>
            <a:r>
              <a:rPr lang="tr-TR" sz="3200" i="1" dirty="0" err="1" smtClean="0"/>
              <a:t>Deep</a:t>
            </a:r>
            <a:r>
              <a:rPr lang="tr-TR" sz="3200" i="1" dirty="0" smtClean="0"/>
              <a:t> </a:t>
            </a:r>
            <a:r>
              <a:rPr lang="tr-TR" sz="3200" i="1" dirty="0"/>
              <a:t>Network Designer menüsü karşımıza gelmektedir. 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993" t="43709" r="23827" b="20800"/>
          <a:stretch/>
        </p:blipFill>
        <p:spPr>
          <a:xfrm>
            <a:off x="4318000" y="973364"/>
            <a:ext cx="7874000" cy="50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2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997200" y="396241"/>
            <a:ext cx="6126480" cy="497840"/>
          </a:xfr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tr-TR" sz="2000" i="1" dirty="0" smtClean="0">
                <a:latin typeface="Constantia" panose="02030602050306030303" pitchFamily="18" charset="0"/>
              </a:rPr>
              <a:t>Değerler </a:t>
            </a:r>
            <a:r>
              <a:rPr lang="tr-TR" sz="2000" i="1" dirty="0">
                <a:latin typeface="Constantia" panose="02030602050306030303" pitchFamily="18" charset="0"/>
              </a:rPr>
              <a:t>verildikten sonra veriler </a:t>
            </a:r>
            <a:r>
              <a:rPr lang="tr-TR" sz="2000" i="1" dirty="0" err="1">
                <a:latin typeface="Constantia" panose="02030602050306030303" pitchFamily="18" charset="0"/>
              </a:rPr>
              <a:t>import</a:t>
            </a:r>
            <a:r>
              <a:rPr lang="tr-TR" sz="2000" i="1" dirty="0">
                <a:latin typeface="Constantia" panose="02030602050306030303" pitchFamily="18" charset="0"/>
              </a:rPr>
              <a:t> </a:t>
            </a:r>
            <a:r>
              <a:rPr lang="tr-TR" sz="2000" i="1" dirty="0" smtClean="0">
                <a:latin typeface="Constantia" panose="02030602050306030303" pitchFamily="18" charset="0"/>
              </a:rPr>
              <a:t>edilmektedir.</a:t>
            </a:r>
            <a:endParaRPr lang="tr-TR" sz="2000" i="1" dirty="0">
              <a:latin typeface="Constantia" panose="02030602050306030303" pitchFamily="18" charset="0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090" t="24356" r="23076" b="36184"/>
          <a:stretch/>
        </p:blipFill>
        <p:spPr>
          <a:xfrm>
            <a:off x="1615440" y="894081"/>
            <a:ext cx="9204960" cy="58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0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5400" b="1" i="1" dirty="0" smtClean="0">
                <a:latin typeface="Candara Light" panose="020E0502030303020204" pitchFamily="34" charset="0"/>
              </a:rPr>
              <a:t>Derin Öğrenme</a:t>
            </a:r>
            <a:endParaRPr lang="tr-TR" sz="5400" b="1" i="1" dirty="0">
              <a:latin typeface="Candara Light" panose="020E0502030303020204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smtClean="0"/>
              <a:t>Günümüzde makine öğrenme algoritmalarının ulaştığı en son nokta</a:t>
            </a:r>
          </a:p>
          <a:p>
            <a:pPr marL="0" indent="0">
              <a:buNone/>
            </a:pPr>
            <a:r>
              <a:rPr lang="tr-TR" dirty="0" smtClean="0"/>
              <a:t>derin öğrenme algoritmalarıdır ve hiyerarşik bir yapılanma söz konusudur.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Bu yöntemde özniteliklerin otomatik olarak elde edilmesi için denetimli ve denetimsiz öğrenme yöntemleri de kullanılabilmektedir.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Derin öğrenme algoritmalarının genel mantığı </a:t>
            </a:r>
            <a:r>
              <a:rPr lang="tr-TR" dirty="0" err="1" smtClean="0"/>
              <a:t>konvolüsyon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tabanlı bir yapay sinir ağı modeline dayanmaktadır.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88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140" t="15484" r="23732" b="4895"/>
          <a:stretch/>
        </p:blipFill>
        <p:spPr>
          <a:xfrm>
            <a:off x="3162975" y="0"/>
            <a:ext cx="5970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19080" cy="630555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tr-TR" sz="2800" i="1" dirty="0">
                <a:latin typeface="Candara" panose="020E0502030303020204" pitchFamily="34" charset="0"/>
              </a:rPr>
              <a:t>Eğitim işlemi sonucunda elde edilen doğruluk oranı ve eğitim </a:t>
            </a:r>
            <a:r>
              <a:rPr lang="tr-TR" sz="2800" i="1" dirty="0" smtClean="0">
                <a:latin typeface="Candara" panose="020E0502030303020204" pitchFamily="34" charset="0"/>
              </a:rPr>
              <a:t>süreci:</a:t>
            </a:r>
            <a:endParaRPr lang="tr-TR" sz="2800" i="1" dirty="0">
              <a:latin typeface="Candara" panose="020E0502030303020204" pitchFamily="34" charset="0"/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878" t="33696" r="23732" b="21007"/>
          <a:stretch/>
        </p:blipFill>
        <p:spPr>
          <a:xfrm>
            <a:off x="2427905" y="995680"/>
            <a:ext cx="7239670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5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140" t="27392" r="23995" b="34082"/>
          <a:stretch/>
        </p:blipFill>
        <p:spPr>
          <a:xfrm>
            <a:off x="1391920" y="0"/>
            <a:ext cx="945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49960" y="852805"/>
            <a:ext cx="3581400" cy="4887595"/>
          </a:xfr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tr-TR" sz="2400" i="1" dirty="0">
                <a:latin typeface="Segoe UI Black" panose="020B0A02040204020203" pitchFamily="34" charset="0"/>
                <a:ea typeface="Segoe UI Black" panose="020B0A02040204020203" pitchFamily="34" charset="0"/>
              </a:rPr>
              <a:t>Bu işlem için tasarlanan mimariden öznitelik elde etmek işlemi aşağıdaki komut satırları ile gerçekleştirilmektedir.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090" t="18986" r="22813" b="14303"/>
          <a:stretch/>
        </p:blipFill>
        <p:spPr>
          <a:xfrm>
            <a:off x="5201920" y="0"/>
            <a:ext cx="67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6476"/>
          </a:xfr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>
            <a:normAutofit fontScale="90000"/>
          </a:bodyPr>
          <a:lstStyle/>
          <a:p>
            <a:pPr algn="ctr"/>
            <a:r>
              <a:rPr lang="tr-TR" sz="8000" dirty="0">
                <a:latin typeface="Gill Sans MT Ext Condensed Bold" panose="020B0902020104020203" pitchFamily="34" charset="0"/>
              </a:rPr>
              <a:t>MOBILENET V2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84327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tr-TR" i="1" dirty="0" smtClean="0">
                <a:latin typeface="Candara" panose="020E0502030303020204" pitchFamily="34" charset="0"/>
              </a:rPr>
              <a:t>Ekrana “</a:t>
            </a:r>
            <a:r>
              <a:rPr lang="tr-TR" i="1" dirty="0" err="1" smtClean="0">
                <a:latin typeface="Candara" panose="020E0502030303020204" pitchFamily="34" charset="0"/>
              </a:rPr>
              <a:t>deepNetworkDesigner</a:t>
            </a:r>
            <a:r>
              <a:rPr lang="tr-TR" i="1" dirty="0">
                <a:latin typeface="Candara" panose="020E0502030303020204" pitchFamily="34" charset="0"/>
              </a:rPr>
              <a:t>” komutu yazıldıktan sonra ekrana gelen menüde MobileNetV2’nin üzerindeki </a:t>
            </a:r>
            <a:r>
              <a:rPr lang="tr-TR" i="1" dirty="0" err="1">
                <a:latin typeface="Candara" panose="020E0502030303020204" pitchFamily="34" charset="0"/>
              </a:rPr>
              <a:t>Install</a:t>
            </a:r>
            <a:r>
              <a:rPr lang="tr-TR" i="1" dirty="0">
                <a:latin typeface="Candara" panose="020E0502030303020204" pitchFamily="34" charset="0"/>
              </a:rPr>
              <a:t> butonuna basılmalıdır.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l="45120" t="30987" r="24103" b="33776"/>
          <a:stretch/>
        </p:blipFill>
        <p:spPr>
          <a:xfrm>
            <a:off x="2976880" y="2214880"/>
            <a:ext cx="6624320" cy="464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5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/>
          <a:srcRect l="45178" t="38281" r="23950" b="30859"/>
          <a:stretch/>
        </p:blipFill>
        <p:spPr>
          <a:xfrm>
            <a:off x="821" y="0"/>
            <a:ext cx="6414625" cy="36068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/>
          <a:srcRect l="44764" t="34690" r="24016" b="31955"/>
          <a:stretch/>
        </p:blipFill>
        <p:spPr>
          <a:xfrm>
            <a:off x="5412597" y="2783839"/>
            <a:ext cx="6779403" cy="40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5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/>
          <a:srcRect l="45018" t="34599" r="23487" b="28074"/>
          <a:stretch/>
        </p:blipFill>
        <p:spPr>
          <a:xfrm>
            <a:off x="0" y="0"/>
            <a:ext cx="6408559" cy="488696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/>
          <a:srcRect l="45891" t="21994" r="25150" b="26284"/>
          <a:stretch/>
        </p:blipFill>
        <p:spPr>
          <a:xfrm>
            <a:off x="6228080" y="866080"/>
            <a:ext cx="5963920" cy="59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762000" y="0"/>
            <a:ext cx="4795520" cy="975360"/>
          </a:xfrm>
        </p:spPr>
        <p:txBody>
          <a:bodyPr/>
          <a:lstStyle/>
          <a:p>
            <a:pPr marL="0" indent="0">
              <a:buNone/>
            </a:pPr>
            <a:r>
              <a:rPr lang="fi-FI" dirty="0"/>
              <a:t>Sistemin komut satırı ile </a:t>
            </a:r>
            <a:r>
              <a:rPr lang="fi-FI" dirty="0" smtClean="0"/>
              <a:t>test</a:t>
            </a:r>
            <a:r>
              <a:rPr lang="tr-TR" dirty="0" smtClean="0"/>
              <a:t> </a:t>
            </a:r>
            <a:r>
              <a:rPr lang="fi-FI" dirty="0" smtClean="0"/>
              <a:t>edilmesi</a:t>
            </a:r>
            <a:r>
              <a:rPr lang="tr-TR" dirty="0" smtClean="0"/>
              <a:t>: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"/>
            <a:ext cx="5181600" cy="904240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Ön </a:t>
            </a:r>
            <a:r>
              <a:rPr lang="tr-TR" dirty="0"/>
              <a:t>eğitilmiş ağdan öznitelik elde </a:t>
            </a:r>
            <a:r>
              <a:rPr lang="tr-TR" dirty="0" smtClean="0"/>
              <a:t>etme: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l="44836" t="37366" r="23794" b="48734"/>
          <a:stretch/>
        </p:blipFill>
        <p:spPr>
          <a:xfrm>
            <a:off x="690002" y="1137920"/>
            <a:ext cx="4867518" cy="121313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l="44414" t="20821" r="23423" b="9349"/>
          <a:stretch/>
        </p:blipFill>
        <p:spPr>
          <a:xfrm>
            <a:off x="6172200" y="904241"/>
            <a:ext cx="5181600" cy="595598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4"/>
          <a:srcRect l="50461" t="49901" r="29904" b="22220"/>
          <a:stretch/>
        </p:blipFill>
        <p:spPr>
          <a:xfrm>
            <a:off x="690002" y="2743201"/>
            <a:ext cx="486751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/>
          <a:lstStyle/>
          <a:p>
            <a:pPr algn="ctr"/>
            <a:r>
              <a:rPr lang="tr-TR" i="1" dirty="0">
                <a:latin typeface="Bauhaus 93" panose="04030905020B02020C02" pitchFamily="82" charset="0"/>
              </a:rPr>
              <a:t>RESNET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747" t="22487" r="22944" b="30114"/>
          <a:stretch/>
        </p:blipFill>
        <p:spPr>
          <a:xfrm>
            <a:off x="2804160" y="1690688"/>
            <a:ext cx="694944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/>
          <a:srcRect l="47249" t="24607" r="24915" b="26179"/>
          <a:stretch/>
        </p:blipFill>
        <p:spPr>
          <a:xfrm>
            <a:off x="0" y="1188719"/>
            <a:ext cx="5700778" cy="566928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/>
          <a:srcRect l="46502" t="35482" r="25412" b="23182"/>
          <a:stretch/>
        </p:blipFill>
        <p:spPr>
          <a:xfrm>
            <a:off x="5605084" y="1405094"/>
            <a:ext cx="6586916" cy="54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7" t="47441" r="21883" b="30071"/>
          <a:stretch/>
        </p:blipFill>
        <p:spPr>
          <a:xfrm>
            <a:off x="1229360" y="1851344"/>
            <a:ext cx="9414240" cy="32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/>
          <a:srcRect l="44475" t="40979" r="24011" b="29371"/>
          <a:stretch/>
        </p:blipFill>
        <p:spPr>
          <a:xfrm>
            <a:off x="0" y="0"/>
            <a:ext cx="7107007" cy="376117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/>
          <a:srcRect l="44842" t="32448" r="23799" b="29781"/>
          <a:stretch/>
        </p:blipFill>
        <p:spPr>
          <a:xfrm>
            <a:off x="5709920" y="2466232"/>
            <a:ext cx="6482080" cy="43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6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5000"/>
                <a:lumOff val="9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/>
          <a:srcRect l="45182" t="35869" r="24031" b="31057"/>
          <a:stretch/>
        </p:blipFill>
        <p:spPr>
          <a:xfrm>
            <a:off x="0" y="-81281"/>
            <a:ext cx="6624320" cy="400318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3"/>
          <a:srcRect l="45637" t="28541" r="24674" b="35440"/>
          <a:stretch/>
        </p:blipFill>
        <p:spPr>
          <a:xfrm>
            <a:off x="5001133" y="1950719"/>
            <a:ext cx="7190867" cy="49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2"/>
          <p:cNvSpPr txBox="1">
            <a:spLocks/>
          </p:cNvSpPr>
          <p:nvPr/>
        </p:nvSpPr>
        <p:spPr>
          <a:xfrm>
            <a:off x="762000" y="0"/>
            <a:ext cx="4795520" cy="9753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i-FI" smtClean="0"/>
              <a:t>Sistemin komut satırı ile test</a:t>
            </a:r>
            <a:r>
              <a:rPr lang="tr-TR" smtClean="0"/>
              <a:t> </a:t>
            </a:r>
            <a:r>
              <a:rPr lang="fi-FI" smtClean="0"/>
              <a:t>edilmesi</a:t>
            </a:r>
            <a:r>
              <a:rPr lang="tr-TR" smtClean="0"/>
              <a:t>:</a:t>
            </a:r>
            <a:endParaRPr lang="tr-TR" dirty="0"/>
          </a:p>
        </p:txBody>
      </p:sp>
      <p:sp>
        <p:nvSpPr>
          <p:cNvPr id="3" name="İçerik Yer Tutucusu 3"/>
          <p:cNvSpPr txBox="1">
            <a:spLocks/>
          </p:cNvSpPr>
          <p:nvPr/>
        </p:nvSpPr>
        <p:spPr>
          <a:xfrm>
            <a:off x="6172200" y="1"/>
            <a:ext cx="5181600" cy="9042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mtClean="0"/>
              <a:t>Ön eğitilmiş ağdan öznitelik elde etme: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l="44199" t="33351" r="23180" b="45831"/>
          <a:stretch/>
        </p:blipFill>
        <p:spPr>
          <a:xfrm>
            <a:off x="689792" y="904241"/>
            <a:ext cx="4839788" cy="173736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43871" t="35169" r="22999" b="19085"/>
          <a:stretch/>
        </p:blipFill>
        <p:spPr>
          <a:xfrm>
            <a:off x="6172200" y="829274"/>
            <a:ext cx="5181600" cy="402454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4"/>
          <a:srcRect l="45177" t="42996" r="24093" b="22999"/>
          <a:stretch/>
        </p:blipFill>
        <p:spPr>
          <a:xfrm>
            <a:off x="9493" y="2641601"/>
            <a:ext cx="6300533" cy="4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10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tr-TR" i="1" dirty="0" smtClean="0"/>
              <a:t>Giriş Katmanı                  </a:t>
            </a:r>
            <a:endParaRPr lang="tr-TR" i="1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tr-TR" dirty="0" smtClean="0">
                <a:latin typeface="Comic Sans MS" panose="030F0702030302020204" pitchFamily="66" charset="0"/>
              </a:rPr>
              <a:t>Verilerin ağa sunulmak üzere standart hale getirilip, ağa sunulduğu katmandır.</a:t>
            </a:r>
          </a:p>
          <a:p>
            <a:pPr marL="0" indent="0" algn="ctr">
              <a:buNone/>
            </a:pPr>
            <a:r>
              <a:rPr lang="tr-TR" dirty="0" err="1" smtClean="0">
                <a:latin typeface="Comic Sans MS" panose="030F0702030302020204" pitchFamily="66" charset="0"/>
              </a:rPr>
              <a:t>Normalizasyon</a:t>
            </a:r>
            <a:r>
              <a:rPr lang="tr-TR" dirty="0" smtClean="0">
                <a:latin typeface="Comic Sans MS" panose="030F0702030302020204" pitchFamily="66" charset="0"/>
              </a:rPr>
              <a:t> işlemi kullanılır.</a:t>
            </a:r>
            <a:endParaRPr lang="tr-TR" dirty="0">
              <a:latin typeface="Comic Sans MS" panose="030F0702030302020204" pitchFamily="66" charset="0"/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0" t="46707" r="30381" b="43650"/>
          <a:stretch/>
        </p:blipFill>
        <p:spPr>
          <a:xfrm>
            <a:off x="3496290" y="3769360"/>
            <a:ext cx="7009149" cy="1258094"/>
          </a:xfrm>
        </p:spPr>
      </p:pic>
    </p:spTree>
    <p:extLst>
      <p:ext uri="{BB962C8B-B14F-4D97-AF65-F5344CB8AC3E}">
        <p14:creationId xmlns:p14="http://schemas.microsoft.com/office/powerpoint/2010/main" val="160348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pPr algn="ctr"/>
            <a:r>
              <a:rPr lang="tr-TR" i="1" dirty="0" err="1" smtClean="0">
                <a:latin typeface="Goudy Old Style" panose="02020502050305020303" pitchFamily="18" charset="0"/>
              </a:rPr>
              <a:t>Konvolüsyon</a:t>
            </a:r>
            <a:r>
              <a:rPr lang="tr-TR" i="1" dirty="0" smtClean="0">
                <a:latin typeface="Goudy Old Style" panose="02020502050305020303" pitchFamily="18" charset="0"/>
              </a:rPr>
              <a:t> Katmanı</a:t>
            </a:r>
            <a:endParaRPr lang="tr-TR" i="1" dirty="0">
              <a:latin typeface="Goudy Old Style" panose="02020502050305020303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5420360" cy="41078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dirty="0" err="1" smtClean="0"/>
              <a:t>Konvolüsyon</a:t>
            </a:r>
            <a:r>
              <a:rPr lang="tr-TR" dirty="0" smtClean="0"/>
              <a:t> katmanında, giriş verileri üzerinde dolaştırılacak bir dizi filtre (</a:t>
            </a:r>
            <a:r>
              <a:rPr lang="tr-TR" dirty="0" err="1" smtClean="0"/>
              <a:t>kernel</a:t>
            </a:r>
            <a:r>
              <a:rPr lang="tr-TR" dirty="0" smtClean="0"/>
              <a:t>) kullanılmaktadır.</a:t>
            </a:r>
          </a:p>
          <a:p>
            <a:pPr marL="0" indent="0">
              <a:buNone/>
            </a:pPr>
            <a:r>
              <a:rPr lang="tr-TR" dirty="0" smtClean="0"/>
              <a:t>Uygulamada kullanılacak olan filtrelerin boyutu, kullanılan verinin boyutundan küçük olmak zorundadır.</a:t>
            </a:r>
          </a:p>
          <a:p>
            <a:pPr marL="0" indent="0">
              <a:buNone/>
            </a:pPr>
            <a:r>
              <a:rPr lang="tr-TR" dirty="0" smtClean="0"/>
              <a:t>Veri üzerinde yatay ve dikey olarak dolaştırılan filtreler, bulunduğu yerdeki veri değerleri ile çarpılarak yeni veri seti elde edilmektedir.</a:t>
            </a:r>
          </a:p>
          <a:p>
            <a:pPr marL="0" indent="0">
              <a:buNone/>
            </a:pPr>
            <a:r>
              <a:rPr lang="tr-TR" dirty="0" smtClean="0"/>
              <a:t>Bu şekilde, seçilen filtreler tüm veri üzerinde dolaştırılmaktadır.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1" t="38788" r="21313" b="23861"/>
          <a:stretch/>
        </p:blipFill>
        <p:spPr>
          <a:xfrm>
            <a:off x="6096000" y="2324999"/>
            <a:ext cx="5709920" cy="31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6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pPr algn="ctr"/>
            <a:r>
              <a:rPr lang="tr-TR" dirty="0" smtClean="0">
                <a:latin typeface="Franklin Gothic Demi" panose="020B0703020102020204" pitchFamily="34" charset="0"/>
              </a:rPr>
              <a:t>Aktivasyon Katmanı</a:t>
            </a:r>
            <a:endParaRPr lang="tr-TR" dirty="0">
              <a:latin typeface="Franklin Gothic Demi" panose="020B0703020102020204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smtClean="0"/>
              <a:t>Aktivasyon katmanı edilen değerleri belirli aralıklara indirgemek için kullanılmaktadır.</a:t>
            </a:r>
          </a:p>
          <a:p>
            <a:pPr marL="0" indent="0">
              <a:buNone/>
            </a:pPr>
            <a:r>
              <a:rPr lang="tr-TR" dirty="0" smtClean="0"/>
              <a:t>Çoğu zamanda elde edilen negatif değerleri pozitife çevirmek için kullanılmaktadır.</a:t>
            </a: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1152" r="33692"/>
          <a:stretch/>
        </p:blipFill>
        <p:spPr>
          <a:xfrm>
            <a:off x="6791960" y="1937385"/>
            <a:ext cx="4561840" cy="1283335"/>
          </a:xfr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17489" r="19898"/>
          <a:stretch/>
        </p:blipFill>
        <p:spPr>
          <a:xfrm>
            <a:off x="6431280" y="4582159"/>
            <a:ext cx="4744720" cy="1147445"/>
          </a:xfrm>
          <a:prstGeom prst="rect">
            <a:avLst/>
          </a:prstGeom>
        </p:spPr>
      </p:pic>
      <p:sp>
        <p:nvSpPr>
          <p:cNvPr id="7" name="Aşağı Ok 6"/>
          <p:cNvSpPr/>
          <p:nvPr/>
        </p:nvSpPr>
        <p:spPr>
          <a:xfrm>
            <a:off x="8930640" y="3467417"/>
            <a:ext cx="464312" cy="978408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2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tr-TR" i="1" dirty="0" smtClean="0">
                <a:latin typeface="Gabriola" panose="04040605051002020D02" pitchFamily="82" charset="0"/>
              </a:rPr>
              <a:t>Havuzlama Katmanı</a:t>
            </a:r>
            <a:endParaRPr lang="tr-TR" i="1" dirty="0">
              <a:latin typeface="Gabriola" panose="04040605051002020D02" pitchFamily="82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smtClean="0">
                <a:latin typeface="Maiandra GD" panose="020E0502030308020204" pitchFamily="34" charset="0"/>
              </a:rPr>
              <a:t>Havuzlama katmanının ana gayesi verileri daha küçük boyutlara indirgemektir.</a:t>
            </a:r>
          </a:p>
          <a:p>
            <a:pPr marL="0" indent="0">
              <a:buNone/>
            </a:pPr>
            <a:r>
              <a:rPr lang="tr-TR" dirty="0" smtClean="0">
                <a:latin typeface="Maiandra GD" panose="020E0502030308020204" pitchFamily="34" charset="0"/>
              </a:rPr>
              <a:t>Bu indirgeme işlemi esnasında kullanılan havuzlama fonksiyonlarına da bağlı olarak veri kayıpları yaşanabilmektedir.</a:t>
            </a:r>
            <a:endParaRPr lang="tr-TR" dirty="0">
              <a:latin typeface="Maiandra GD" panose="020E0502030308020204" pitchFamily="34" charset="0"/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9" t="30741" r="25642" b="36422"/>
          <a:stretch/>
        </p:blipFill>
        <p:spPr>
          <a:xfrm>
            <a:off x="6797152" y="2123440"/>
            <a:ext cx="4556648" cy="3037840"/>
          </a:xfrm>
        </p:spPr>
      </p:pic>
    </p:spTree>
    <p:extLst>
      <p:ext uri="{BB962C8B-B14F-4D97-AF65-F5344CB8AC3E}">
        <p14:creationId xmlns:p14="http://schemas.microsoft.com/office/powerpoint/2010/main" val="36542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tr-TR" i="1" dirty="0" smtClean="0">
                <a:latin typeface="Bodoni MT" panose="02070603080606020203" pitchFamily="18" charset="0"/>
              </a:rPr>
              <a:t>Ezberleme Katmanı</a:t>
            </a:r>
            <a:endParaRPr lang="tr-TR" i="1" dirty="0">
              <a:latin typeface="Bodoni MT" panose="02070603080606020203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r-TR" dirty="0" smtClean="0">
                <a:latin typeface="Candara Light" panose="020E0502030303020204" pitchFamily="34" charset="0"/>
              </a:rPr>
              <a:t>Çok az veri temini ile gerçekleştirilmek istenen bazı yapay zekâ</a:t>
            </a:r>
          </a:p>
          <a:p>
            <a:pPr marL="0" indent="0">
              <a:buNone/>
            </a:pPr>
            <a:r>
              <a:rPr lang="tr-TR" dirty="0" smtClean="0">
                <a:latin typeface="Candara Light" panose="020E0502030303020204" pitchFamily="34" charset="0"/>
              </a:rPr>
              <a:t>algoritmalarında eğitim esnasında sistem kullanılan verileri</a:t>
            </a:r>
          </a:p>
          <a:p>
            <a:pPr marL="0" indent="0">
              <a:buNone/>
            </a:pPr>
            <a:r>
              <a:rPr lang="tr-TR" dirty="0" smtClean="0">
                <a:latin typeface="Candara Light" panose="020E0502030303020204" pitchFamily="34" charset="0"/>
              </a:rPr>
              <a:t>ezberleyebilmektedir. Bu nedenle tasarlanan ağ mimarisi içerisinde bu</a:t>
            </a:r>
          </a:p>
          <a:p>
            <a:pPr marL="0" indent="0">
              <a:buNone/>
            </a:pPr>
            <a:r>
              <a:rPr lang="tr-TR" dirty="0" smtClean="0">
                <a:latin typeface="Candara Light" panose="020E0502030303020204" pitchFamily="34" charset="0"/>
              </a:rPr>
              <a:t>verilerin ağa unutturulması gerekebilmektedir. Yapay zekâ</a:t>
            </a:r>
          </a:p>
          <a:p>
            <a:pPr marL="0" indent="0">
              <a:buNone/>
            </a:pPr>
            <a:r>
              <a:rPr lang="tr-TR" dirty="0" smtClean="0">
                <a:latin typeface="Candara Light" panose="020E0502030303020204" pitchFamily="34" charset="0"/>
              </a:rPr>
              <a:t>algoritmalarında bu işlem ezberleme katmanı ile gerçekleştirilmektedir. </a:t>
            </a:r>
          </a:p>
          <a:p>
            <a:pPr marL="0" indent="0">
              <a:buNone/>
            </a:pPr>
            <a:r>
              <a:rPr lang="tr-TR" dirty="0" smtClean="0">
                <a:latin typeface="Candara Light" panose="020E0502030303020204" pitchFamily="34" charset="0"/>
              </a:rPr>
              <a:t>Literatürdeki bazı uygulamalarda girişlerden bazılarının, ağın çıkışını</a:t>
            </a:r>
          </a:p>
          <a:p>
            <a:pPr marL="0" indent="0">
              <a:buNone/>
            </a:pPr>
            <a:r>
              <a:rPr lang="tr-TR" dirty="0" smtClean="0">
                <a:latin typeface="Candara Light" panose="020E0502030303020204" pitchFamily="34" charset="0"/>
              </a:rPr>
              <a:t>diğerlerine göre çok daha fazla etkilediği görülmüştür. Böyle bir</a:t>
            </a:r>
          </a:p>
          <a:p>
            <a:pPr marL="0" indent="0">
              <a:buNone/>
            </a:pPr>
            <a:r>
              <a:rPr lang="tr-TR" dirty="0" smtClean="0">
                <a:latin typeface="Candara Light" panose="020E0502030303020204" pitchFamily="34" charset="0"/>
              </a:rPr>
              <a:t>durumda, ağın girişindeki etki değeri küçük olan girişlerdeki değişimler</a:t>
            </a:r>
          </a:p>
          <a:p>
            <a:pPr marL="0" indent="0">
              <a:buNone/>
            </a:pPr>
            <a:r>
              <a:rPr lang="tr-TR" dirty="0" smtClean="0">
                <a:latin typeface="Candara Light" panose="020E0502030303020204" pitchFamily="34" charset="0"/>
              </a:rPr>
              <a:t>algılanmamaktadır.</a:t>
            </a:r>
            <a:endParaRPr lang="tr-TR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91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829</Words>
  <Application>Microsoft Office PowerPoint</Application>
  <PresentationFormat>Geniş ekran</PresentationFormat>
  <Paragraphs>94</Paragraphs>
  <Slides>43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43</vt:i4>
      </vt:variant>
    </vt:vector>
  </HeadingPairs>
  <TitlesOfParts>
    <vt:vector size="76" baseType="lpstr">
      <vt:lpstr>Microsoft YaHei UI Light</vt:lpstr>
      <vt:lpstr>Agency FB</vt:lpstr>
      <vt:lpstr>Arial</vt:lpstr>
      <vt:lpstr>Arial Narrow</vt:lpstr>
      <vt:lpstr>Bahnschrift Condensed</vt:lpstr>
      <vt:lpstr>Bauhaus 93</vt:lpstr>
      <vt:lpstr>Bodoni MT</vt:lpstr>
      <vt:lpstr>Broadway</vt:lpstr>
      <vt:lpstr>Calibri</vt:lpstr>
      <vt:lpstr>Calibri Light</vt:lpstr>
      <vt:lpstr>Calisto MT</vt:lpstr>
      <vt:lpstr>Cambria Math</vt:lpstr>
      <vt:lpstr>Candara</vt:lpstr>
      <vt:lpstr>Candara Light</vt:lpstr>
      <vt:lpstr>Comic Sans MS</vt:lpstr>
      <vt:lpstr>Constantia</vt:lpstr>
      <vt:lpstr>Cooper Black</vt:lpstr>
      <vt:lpstr>DejaVu Sans</vt:lpstr>
      <vt:lpstr>Dubai</vt:lpstr>
      <vt:lpstr>Dubai Medium</vt:lpstr>
      <vt:lpstr>Elephant</vt:lpstr>
      <vt:lpstr>Eras Medium ITC</vt:lpstr>
      <vt:lpstr>Franklin Gothic Demi</vt:lpstr>
      <vt:lpstr>Gabriola</vt:lpstr>
      <vt:lpstr>Gadugi</vt:lpstr>
      <vt:lpstr>Gill Sans MT Ext Condensed Bold</vt:lpstr>
      <vt:lpstr>Goudy Old Style</vt:lpstr>
      <vt:lpstr>Imprint MT Shadow</vt:lpstr>
      <vt:lpstr>Lucida Handwriting</vt:lpstr>
      <vt:lpstr>Maiandra GD</vt:lpstr>
      <vt:lpstr>Segoe UI Black</vt:lpstr>
      <vt:lpstr>Times New Roman</vt:lpstr>
      <vt:lpstr>Office Teması</vt:lpstr>
      <vt:lpstr>MATLAB ORTAMINDA DERİN ÖĞRENME UYGULAMALARI</vt:lpstr>
      <vt:lpstr>PowerPoint Sunusu</vt:lpstr>
      <vt:lpstr>Derin Öğrenme</vt:lpstr>
      <vt:lpstr>PowerPoint Sunusu</vt:lpstr>
      <vt:lpstr>Giriş Katmanı                  </vt:lpstr>
      <vt:lpstr>Konvolüsyon Katmanı</vt:lpstr>
      <vt:lpstr>Aktivasyon Katmanı</vt:lpstr>
      <vt:lpstr>Havuzlama Katmanı</vt:lpstr>
      <vt:lpstr>Ezberleme Katmanı</vt:lpstr>
      <vt:lpstr>PowerPoint Sunusu</vt:lpstr>
      <vt:lpstr>Tam Bağlantı Katmanı</vt:lpstr>
      <vt:lpstr>Sınıflandırma Katmanı</vt:lpstr>
      <vt:lpstr>Katmanların Özetleri</vt:lpstr>
      <vt:lpstr>DERİN ÖĞRENME MİMARİLERİ</vt:lpstr>
      <vt:lpstr>Derin Öğrenme Mimarilerinin Alt Yapısı</vt:lpstr>
      <vt:lpstr>SQUEEZE.NET Mimarisi</vt:lpstr>
      <vt:lpstr>MOBILENET V2 Mimarisi</vt:lpstr>
      <vt:lpstr>1)Derinlemesine Konvolüsyon:</vt:lpstr>
      <vt:lpstr>2)Derinlemesine Ayrılabilir Konvolüsyon:</vt:lpstr>
      <vt:lpstr>3)Noktasal Konvolüsyon:</vt:lpstr>
      <vt:lpstr>RESNET50 Mimarisi</vt:lpstr>
      <vt:lpstr>MATLAB UYGULAMALARI</vt:lpstr>
      <vt:lpstr>SQUEEZE.NET</vt:lpstr>
      <vt:lpstr>Sınıflandırma işleminde kullanılacak görüntülerin MATLAB ortamında workspace’e yüklenmesi için aşağıdaki kod satırı çalıştırılır. </vt:lpstr>
      <vt:lpstr>Sonrasında klasör isimleri ve etiketleri aşağıda gösterildiği üzere bir değişkene atanır. Bir sonraki adımda ise yapay zekâ algoritmaları için çok önemli olan eğitim ve test verilerinin ayırma işlemi gerçekleştirilmiştir.</vt:lpstr>
      <vt:lpstr>Aşağıda eğitim setinden alınan 6 adet görüntü ve bu görüntüleri almak için gerekli MATLAB komutları Şekil 20’de gösterilmiştir.</vt:lpstr>
      <vt:lpstr>Aşağıda gösterilen menüdeki mimarilerden bir tanesi seçilir. Çalışmada tercih edilen mimari ise kırmızı kutu içerisinde gösterilen SqueezeNet’dir.</vt:lpstr>
      <vt:lpstr>Mimari seçme işlemi gerçekleştirildikten sonra Deep Network Designer menüsü karşımıza gelmektedir. </vt:lpstr>
      <vt:lpstr>Değerler verildikten sonra veriler import edilmektedir.</vt:lpstr>
      <vt:lpstr>PowerPoint Sunusu</vt:lpstr>
      <vt:lpstr>Eğitim işlemi sonucunda elde edilen doğruluk oranı ve eğitim süreci:</vt:lpstr>
      <vt:lpstr>PowerPoint Sunusu</vt:lpstr>
      <vt:lpstr>Bu işlem için tasarlanan mimariden öznitelik elde etmek işlemi aşağıdaki komut satırları ile gerçekleştirilmektedir.</vt:lpstr>
      <vt:lpstr>MOBILENET V2</vt:lpstr>
      <vt:lpstr>PowerPoint Sunusu</vt:lpstr>
      <vt:lpstr>PowerPoint Sunusu</vt:lpstr>
      <vt:lpstr>PowerPoint Sunusu</vt:lpstr>
      <vt:lpstr>RESNET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ORTAMINDA DERİN ÖĞRENME UYGULAMALARI</dc:title>
  <dc:creator>BETÜL</dc:creator>
  <cp:lastModifiedBy>BETÜL</cp:lastModifiedBy>
  <cp:revision>33</cp:revision>
  <dcterms:created xsi:type="dcterms:W3CDTF">2022-03-28T19:57:37Z</dcterms:created>
  <dcterms:modified xsi:type="dcterms:W3CDTF">2022-03-29T09:58:11Z</dcterms:modified>
</cp:coreProperties>
</file>